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7</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777735" y="1215373"/>
            <a:ext cx="10634943" cy="1349531"/>
          </a:xfrm>
          <a:prstGeom prst="rect">
            <a:avLst/>
          </a:prstGeom>
        </p:spPr>
      </p:pic>
      <p:pic>
        <p:nvPicPr>
          <p:cNvPr id="4" name="语篇导航-DA.eps" descr="id:2147486385;FounderCES"/>
          <p:cNvPicPr/>
          <p:nvPr/>
        </p:nvPicPr>
        <p:blipFill>
          <a:blip r:embed="rId2"/>
          <a:stretch>
            <a:fillRect/>
          </a:stretch>
        </p:blipFill>
        <p:spPr>
          <a:xfrm>
            <a:off x="577736" y="2816869"/>
            <a:ext cx="1917070" cy="468115"/>
          </a:xfrm>
          <a:prstGeom prst="rect">
            <a:avLst/>
          </a:prstGeom>
        </p:spPr>
      </p:pic>
      <p:sp>
        <p:nvSpPr>
          <p:cNvPr id="6" name="内容占位符 1"/>
          <p:cNvSpPr>
            <a:spLocks noGrp="1"/>
          </p:cNvSpPr>
          <p:nvPr>
            <p:ph idx="1"/>
          </p:nvPr>
        </p:nvSpPr>
        <p:spPr>
          <a:xfrm>
            <a:off x="360854" y="2730802"/>
            <a:ext cx="11485848" cy="1200329"/>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讲述了一个有爱心的帕蒂小姐每年冬天为了给学生们保暖</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自己花钱买材料</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给他们编织更多帽子的故事。</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always a good thing to have a hobby. For Miss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Patty,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 bus driver in Erie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County, 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hobby of knitting has made her really touch the community.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 Patty always wanted to do something with her spare time to help the students. After a conversation with one of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students,things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took a turn from knitting one hat to knitting more hats.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one boy gets on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goes ‘what are you doing?’ 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‘I’m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making a hat.’ 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‘That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be great having such a warm hat in icy winter.’ So 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you like?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started everything,” Miss Patty told the local newspaper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 years have passed since that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Miss Patty has already knitted 7,</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083 hats for students in her spare time. Sometimes she will get the student’s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she begins the project.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more moving is that Miss Patty buys all the materials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材料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using her own money. Some people do give her gift cards around the holidays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still puts out a lot of her own money.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 with making hats for the students that will keep them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 Miss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Patty also gets praise for being a trusted friend to the students.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54164"/>
            <a:ext cx="11485848" cy="1754326"/>
          </a:xfrm>
        </p:spPr>
        <p:txBody>
          <a:bodyPr/>
          <a:lstStyle/>
          <a:p>
            <a:pPr hangingPunct="0">
              <a:spcAft>
                <a:spcPts val="0"/>
              </a:spcAft>
              <a:tabLst>
                <a:tab pos="56464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 Miss Patty decide to knit more hats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6420"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drive to Erie County.	B. A show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6420"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letter in the newspaper.	D. A conversation with a boy.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768636"/>
            <a:ext cx="407484" cy="461665"/>
          </a:xfrm>
          <a:prstGeom prst="rect">
            <a:avLst/>
          </a:prstGeom>
          <a:noFill/>
        </p:spPr>
        <p:txBody>
          <a:bodyPr wrap="none" rtlCol="0">
            <a:spAutoFit/>
          </a:bodyPr>
          <a:lstStyle/>
          <a:p>
            <a:pPr algn="ctr"/>
            <a:r>
              <a:rPr lang="en-US" altLang="zh-CN" sz="2400" dirty="0"/>
              <a:t>D</a:t>
            </a:r>
            <a:endParaRPr lang="zh-CN" altLang="en-US" sz="2400" dirty="0"/>
          </a:p>
        </p:txBody>
      </p:sp>
      <p:sp>
        <p:nvSpPr>
          <p:cNvPr id="4" name="内容占位符 1"/>
          <p:cNvSpPr txBox="1"/>
          <p:nvPr/>
        </p:nvSpPr>
        <p:spPr bwMode="auto">
          <a:xfrm>
            <a:off x="360854" y="3328932"/>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a conversation with one of the students, things took a turn from knitting one hat to knitting more hats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可知，是在与其中一名学生交谈后，帕蒂小姐决定编织更多的帽子。故选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289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a:solidFill>
                  <a:srgbClr val="FF0000"/>
                </a:solidFill>
                <a:latin typeface="Times New Roman" panose="02020603050405020304" pitchFamily="18" charset="0"/>
                <a:ea typeface="宋体" panose="02010600030101010101" pitchFamily="2" charset="-122"/>
              </a:rPr>
              <a:t>“Along with making hats for the students that will keep them warm”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可知，帕蒂小姐在业余时间织了这么多帽子是为了让学生们在冬天保暖。故选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654164"/>
            <a:ext cx="11485848" cy="1754326"/>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Miss Patty knit so many hats in her spare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skill.	B. To better her business.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make more friends.	D. To gift students for winter.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768636"/>
            <a:ext cx="407484" cy="461665"/>
          </a:xfrm>
          <a:prstGeom prst="rect">
            <a:avLst/>
          </a:prstGeom>
          <a:noFill/>
        </p:spPr>
        <p:txBody>
          <a:bodyPr wrap="none" rtlCol="0">
            <a:spAutoFit/>
          </a:bodyPr>
          <a:lstStyle/>
          <a:p>
            <a:pPr algn="ctr"/>
            <a:r>
              <a:rPr lang="en-US" altLang="zh-CN" sz="2400" dirty="0"/>
              <a:t>D</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细节理解题。根据第五段中的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is more moving is that Miss Patty buys all the materials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材料</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using her own money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可知，更令人感动的是，帕蒂小姐用自己的钱购买了所有的材料。故选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86088"/>
            <a:ext cx="11485848" cy="2862322"/>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 Miss Patty’s act more moving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refuses others’ help.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buys materials with her own money.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works during holidays.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She knits hats of different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kids.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1503" y="1400560"/>
            <a:ext cx="389850" cy="461665"/>
          </a:xfrm>
          <a:prstGeom prst="rect">
            <a:avLst/>
          </a:prstGeom>
          <a:noFill/>
        </p:spPr>
        <p:txBody>
          <a:bodyPr wrap="none" rtlCol="0">
            <a:spAutoFit/>
          </a:bodyPr>
          <a:lstStyle/>
          <a:p>
            <a:pPr algn="ctr"/>
            <a:r>
              <a:rPr lang="en-US" altLang="zh-CN" sz="2400" dirty="0" smtClean="0"/>
              <a:t>B</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76872"/>
            <a:ext cx="11485848" cy="2308324"/>
          </a:xfrm>
          <a:solidFill>
            <a:srgbClr val="E8F6FD"/>
          </a:solidFill>
        </p:spPr>
        <p:txBody>
          <a:bodyPr/>
          <a:lstStyle/>
          <a:p>
            <a:pPr algn="dist"/>
            <a:r>
              <a:rPr lang="en-US" altLang="zh-CN" b="1" dirty="0" smtClean="0">
                <a:latin typeface="Times New Roman" panose="02020603050405020304" pitchFamily="18" charset="0"/>
                <a:ea typeface="宋体" panose="02010600030101010101" pitchFamily="2" charset="-122"/>
              </a:rPr>
              <a:t>                            A</a:t>
            </a:r>
            <a:r>
              <a:rPr lang="en-US" altLang="zh-CN" b="1" dirty="0">
                <a:latin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她拒绝别人的帮助</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文中没有提到</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故排除</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C</a:t>
            </a:r>
            <a:r>
              <a:rPr lang="en-US" altLang="zh-CN" b="1" dirty="0">
                <a:latin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她在假期工作</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文中也没有提到</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只谈到</a:t>
            </a:r>
            <a:r>
              <a:rPr lang="en-US" altLang="zh-CN" b="1" dirty="0">
                <a:latin typeface="Times New Roman" panose="02020603050405020304" pitchFamily="18" charset="0"/>
                <a:ea typeface="宋体" panose="02010600030101010101" pitchFamily="2" charset="-122"/>
              </a:rPr>
              <a:t>in</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her</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spare</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time</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在她业余时间</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故排除</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ea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rPr>
              <a:t>D</a:t>
            </a:r>
            <a:r>
              <a:rPr lang="en-US" altLang="zh-CN" b="1" dirty="0">
                <a:latin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她为孩子们编织不同颜色的帽子</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文中谈到了这一点</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但与题干中的</a:t>
            </a:r>
            <a:r>
              <a:rPr lang="en-US" altLang="zh-CN" b="1" dirty="0">
                <a:latin typeface="Times New Roman" panose="02020603050405020304" pitchFamily="18" charset="0"/>
                <a:ea typeface="宋体" panose="02010600030101010101" pitchFamily="2" charset="-122"/>
              </a:rPr>
              <a:t>more</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moving</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不符</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故</a:t>
            </a:r>
            <a:endParaRPr lang="en-US" altLang="zh-CN" b="1" dirty="0" smtClean="0">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排除</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endParaRPr lang="zh-CN" altLang="en-US" dirty="0"/>
          </a:p>
        </p:txBody>
      </p:sp>
      <p:pic>
        <p:nvPicPr>
          <p:cNvPr id="3" name="图片 2"/>
          <p:cNvPicPr>
            <a:picLocks noChangeAspect="1"/>
          </p:cNvPicPr>
          <p:nvPr/>
        </p:nvPicPr>
        <p:blipFill>
          <a:blip r:embed="rId1"/>
          <a:stretch>
            <a:fillRect/>
          </a:stretch>
        </p:blipFill>
        <p:spPr>
          <a:xfrm>
            <a:off x="382510" y="2427440"/>
            <a:ext cx="1946335" cy="40862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6889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推理判断题。通读全文可知，本文讲述了帕蒂小姐用自己的钱购买了所有的材料给学生们编织帽子的故事。由此推知，她是一位非常有爱心的、呵护他人的人。故选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78232"/>
            <a:ext cx="11485848" cy="2308324"/>
          </a:xfrm>
        </p:spPr>
        <p:txBody>
          <a:bodyPr/>
          <a:lstStyle/>
          <a:p>
            <a:pPr hangingPunct="0">
              <a:spcAft>
                <a:spcPts val="0"/>
              </a:spcAft>
              <a:tabLst>
                <a:tab pos="537845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best describes Miss Patty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Humorous.	B. Honest.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Caring.	D. Shy.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90750" y="1580856"/>
            <a:ext cx="3708288" cy="407993"/>
          </a:xfrm>
          <a:prstGeom prst="rect">
            <a:avLst/>
          </a:prstGeom>
        </p:spPr>
      </p:pic>
      <p:sp>
        <p:nvSpPr>
          <p:cNvPr id="4" name="文本框 3"/>
          <p:cNvSpPr txBox="1"/>
          <p:nvPr/>
        </p:nvSpPr>
        <p:spPr>
          <a:xfrm>
            <a:off x="862686" y="1592704"/>
            <a:ext cx="407484" cy="461665"/>
          </a:xfrm>
          <a:prstGeom prst="rect">
            <a:avLst/>
          </a:prstGeom>
          <a:noFill/>
        </p:spPr>
        <p:txBody>
          <a:bodyPr wrap="none" rtlCol="0">
            <a:spAutoFit/>
          </a:bodyPr>
          <a:lstStyle/>
          <a:p>
            <a:pPr algn="ctr"/>
            <a:r>
              <a:rPr lang="en-US" altLang="zh-CN" sz="2400" dirty="0" smtClean="0"/>
              <a:t>C</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2529</Words>
  <Application>WPS 演示</Application>
  <PresentationFormat>自定义</PresentationFormat>
  <Paragraphs>51</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461</cp:revision>
  <dcterms:created xsi:type="dcterms:W3CDTF">2020-11-06T05:24:00Z</dcterms:created>
  <dcterms:modified xsi:type="dcterms:W3CDTF">2025-09-17T08:20:40Z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